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84180" autoAdjust="0"/>
  </p:normalViewPr>
  <p:slideViewPr>
    <p:cSldViewPr snapToGrid="0">
      <p:cViewPr varScale="1">
        <p:scale>
          <a:sx n="57" d="100"/>
          <a:sy n="57" d="100"/>
        </p:scale>
        <p:origin x="10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9236A0-F264-4445-8427-A1D906817430}" type="datetimeFigureOut">
              <a:rPr lang="en-US" smtClean="0"/>
              <a:t>03-Feb-19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020DD7-BCD8-40C2-8101-0D0DE271D131}" type="slidenum">
              <a:rPr lang="en-US" smtClean="0"/>
              <a:t>‹#›</a:t>
            </a:fld>
            <a:endParaRPr lang="en-US"/>
          </a:p>
        </p:txBody>
      </p:sp>
    </p:spTree>
    <p:extLst>
      <p:ext uri="{BB962C8B-B14F-4D97-AF65-F5344CB8AC3E}">
        <p14:creationId xmlns:p14="http://schemas.microsoft.com/office/powerpoint/2010/main" val="448755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Real-time coaching feedback plays a vital role in providing managers with actual situation that they are part of as well as explain the way to build effective leadership skills in particular</a:t>
            </a:r>
            <a:r>
              <a:rPr lang="en-US" baseline="0" dirty="0"/>
              <a:t> areas that could affect the outcome of that situation. It is important to understand that c</a:t>
            </a:r>
            <a:r>
              <a:rPr lang="en-US" dirty="0"/>
              <a:t>oaching feedback model applies to a conversation concerning an action, staff appraisal, project, or behavior where people  reflect on their performance (</a:t>
            </a:r>
            <a:r>
              <a:rPr lang="en-US" dirty="0" err="1"/>
              <a:t>Kedenburg</a:t>
            </a:r>
            <a:r>
              <a:rPr lang="en-US" dirty="0"/>
              <a:t>, 2019). In simple terms, enforcing real-time feedback solves a</a:t>
            </a:r>
            <a:r>
              <a:rPr lang="en-US" baseline="0" dirty="0"/>
              <a:t> number of problems relating to management. </a:t>
            </a:r>
            <a:endParaRPr lang="en-US" dirty="0"/>
          </a:p>
          <a:p>
            <a:endParaRPr lang="en-US" dirty="0"/>
          </a:p>
        </p:txBody>
      </p:sp>
      <p:sp>
        <p:nvSpPr>
          <p:cNvPr id="4" name="Slide Number Placeholder 3"/>
          <p:cNvSpPr>
            <a:spLocks noGrp="1"/>
          </p:cNvSpPr>
          <p:nvPr>
            <p:ph type="sldNum" sz="quarter" idx="10"/>
          </p:nvPr>
        </p:nvSpPr>
        <p:spPr/>
        <p:txBody>
          <a:bodyPr/>
          <a:lstStyle/>
          <a:p>
            <a:fld id="{A5020DD7-BCD8-40C2-8101-0D0DE271D131}" type="slidenum">
              <a:rPr lang="en-US" smtClean="0"/>
              <a:t>2</a:t>
            </a:fld>
            <a:endParaRPr lang="en-US"/>
          </a:p>
        </p:txBody>
      </p:sp>
    </p:spTree>
    <p:extLst>
      <p:ext uri="{BB962C8B-B14F-4D97-AF65-F5344CB8AC3E}">
        <p14:creationId xmlns:p14="http://schemas.microsoft.com/office/powerpoint/2010/main" val="4158416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noteworthy</a:t>
            </a:r>
            <a:r>
              <a:rPr lang="en-US" baseline="0" dirty="0"/>
              <a:t> that the coaching feedback model plays a vital role in contributing to </a:t>
            </a:r>
            <a:r>
              <a:rPr lang="en-US" dirty="0"/>
              <a:t>development, which creates an optional environment for the acceptance of coaching (Blankenship, 2016). Notably, the model mentioned above takes part in allowing both managers as well as workers a chance to improve their skills and performance. On the same note, the model enables managers to provide adequate feedback that is easy to understand.  </a:t>
            </a:r>
            <a:r>
              <a:rPr lang="en-US" baseline="0" dirty="0"/>
              <a:t>  </a:t>
            </a:r>
            <a:endParaRPr lang="en-US" dirty="0"/>
          </a:p>
        </p:txBody>
      </p:sp>
      <p:sp>
        <p:nvSpPr>
          <p:cNvPr id="4" name="Slide Number Placeholder 3"/>
          <p:cNvSpPr>
            <a:spLocks noGrp="1"/>
          </p:cNvSpPr>
          <p:nvPr>
            <p:ph type="sldNum" sz="quarter" idx="10"/>
          </p:nvPr>
        </p:nvSpPr>
        <p:spPr/>
        <p:txBody>
          <a:bodyPr/>
          <a:lstStyle/>
          <a:p>
            <a:fld id="{A5020DD7-BCD8-40C2-8101-0D0DE271D131}" type="slidenum">
              <a:rPr lang="en-US" smtClean="0"/>
              <a:t>3</a:t>
            </a:fld>
            <a:endParaRPr lang="en-US"/>
          </a:p>
        </p:txBody>
      </p:sp>
    </p:spTree>
    <p:extLst>
      <p:ext uri="{BB962C8B-B14F-4D97-AF65-F5344CB8AC3E}">
        <p14:creationId xmlns:p14="http://schemas.microsoft.com/office/powerpoint/2010/main" val="3257432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Coaching feedback model is recommended plays a critical</a:t>
            </a:r>
            <a:r>
              <a:rPr lang="en-US" baseline="0" dirty="0"/>
              <a:t> role in </a:t>
            </a:r>
            <a:r>
              <a:rPr lang="en-US" dirty="0"/>
              <a:t>fostering workers’ professional development as well as heightens employee engagement. On the same note, the</a:t>
            </a:r>
            <a:r>
              <a:rPr lang="en-US" baseline="0" dirty="0"/>
              <a:t> model boosts employee engagement. In most cases, employees who receive coaching are successful senior leaders who are experiencing career challenges because of organizational transformations. Simply put, the model above is regarded important for managers and leaders as they achieve powerful insights from employees. </a:t>
            </a:r>
            <a:endParaRPr lang="en-US" dirty="0"/>
          </a:p>
        </p:txBody>
      </p:sp>
      <p:sp>
        <p:nvSpPr>
          <p:cNvPr id="4" name="Slide Number Placeholder 3"/>
          <p:cNvSpPr>
            <a:spLocks noGrp="1"/>
          </p:cNvSpPr>
          <p:nvPr>
            <p:ph type="sldNum" sz="quarter" idx="10"/>
          </p:nvPr>
        </p:nvSpPr>
        <p:spPr/>
        <p:txBody>
          <a:bodyPr/>
          <a:lstStyle/>
          <a:p>
            <a:fld id="{A5020DD7-BCD8-40C2-8101-0D0DE271D131}" type="slidenum">
              <a:rPr lang="en-US" smtClean="0"/>
              <a:t>4</a:t>
            </a:fld>
            <a:endParaRPr lang="en-US"/>
          </a:p>
        </p:txBody>
      </p:sp>
    </p:spTree>
    <p:extLst>
      <p:ext uri="{BB962C8B-B14F-4D97-AF65-F5344CB8AC3E}">
        <p14:creationId xmlns:p14="http://schemas.microsoft.com/office/powerpoint/2010/main" val="678340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It is important to comprehend that the model allows managers to prepare for a feedback session and this allows them to use facts, statistics, as well as examples that substantiate their references. Nevertheless, leaders need to time it right to obtain opportunities for delivering feedback crop up throughout the year.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A5020DD7-BCD8-40C2-8101-0D0DE271D131}" type="slidenum">
              <a:rPr lang="en-US" smtClean="0"/>
              <a:t>5</a:t>
            </a:fld>
            <a:endParaRPr lang="en-US"/>
          </a:p>
        </p:txBody>
      </p:sp>
    </p:spTree>
    <p:extLst>
      <p:ext uri="{BB962C8B-B14F-4D97-AF65-F5344CB8AC3E}">
        <p14:creationId xmlns:p14="http://schemas.microsoft.com/office/powerpoint/2010/main" val="3572074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It is important to understand</a:t>
            </a:r>
            <a:r>
              <a:rPr lang="en-US" baseline="0" dirty="0"/>
              <a:t> that a </a:t>
            </a:r>
            <a:r>
              <a:rPr lang="en-US" dirty="0"/>
              <a:t>needs analysis makes sure training is targeting the correct competencies, right workers, and is addressing a business need. Notably,</a:t>
            </a:r>
            <a:r>
              <a:rPr lang="en-US" baseline="0" dirty="0"/>
              <a:t> an effective training programs play a vital role in determining as well as addressing the training needs. On the same note, an adequate training needs analysis takes part in identifying what or who requires to be trained and the model works to clarify training demands. With that said, the needs analysis has eight vital steps to be followed for it to be successful. </a:t>
            </a:r>
            <a:endParaRPr lang="en-US" dirty="0"/>
          </a:p>
          <a:p>
            <a:endParaRPr lang="en-US" dirty="0"/>
          </a:p>
        </p:txBody>
      </p:sp>
      <p:sp>
        <p:nvSpPr>
          <p:cNvPr id="4" name="Slide Number Placeholder 3"/>
          <p:cNvSpPr>
            <a:spLocks noGrp="1"/>
          </p:cNvSpPr>
          <p:nvPr>
            <p:ph type="sldNum" sz="quarter" idx="10"/>
          </p:nvPr>
        </p:nvSpPr>
        <p:spPr/>
        <p:txBody>
          <a:bodyPr/>
          <a:lstStyle/>
          <a:p>
            <a:fld id="{A5020DD7-BCD8-40C2-8101-0D0DE271D131}" type="slidenum">
              <a:rPr lang="en-US" smtClean="0"/>
              <a:t>6</a:t>
            </a:fld>
            <a:endParaRPr lang="en-US"/>
          </a:p>
        </p:txBody>
      </p:sp>
    </p:spTree>
    <p:extLst>
      <p:ext uri="{BB962C8B-B14F-4D97-AF65-F5344CB8AC3E}">
        <p14:creationId xmlns:p14="http://schemas.microsoft.com/office/powerpoint/2010/main" val="1040993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steps involved</a:t>
            </a:r>
            <a:r>
              <a:rPr lang="en-US" baseline="0" dirty="0"/>
              <a:t> in a training needs analysis enables managers to evaluate the important </a:t>
            </a:r>
            <a:r>
              <a:rPr lang="en-US" dirty="0"/>
              <a:t>competencies and determine in case they are capabilities individuals should have before job entry. What is more, the presented steps enable managers to evaluate current competency level use and conduct performance evaluations.</a:t>
            </a:r>
            <a:r>
              <a:rPr lang="en-US" baseline="0" dirty="0"/>
              <a:t> In simple terms, it is evident that the steps to conduct a needs analysis are vital in a ensuring a successful training program. </a:t>
            </a:r>
            <a:endParaRPr lang="en-US" dirty="0"/>
          </a:p>
          <a:p>
            <a:r>
              <a:rPr lang="en-US" baseline="0" dirty="0"/>
              <a:t> </a:t>
            </a:r>
            <a:endParaRPr lang="en-US" dirty="0"/>
          </a:p>
        </p:txBody>
      </p:sp>
      <p:sp>
        <p:nvSpPr>
          <p:cNvPr id="4" name="Slide Number Placeholder 3"/>
          <p:cNvSpPr>
            <a:spLocks noGrp="1"/>
          </p:cNvSpPr>
          <p:nvPr>
            <p:ph type="sldNum" sz="quarter" idx="10"/>
          </p:nvPr>
        </p:nvSpPr>
        <p:spPr/>
        <p:txBody>
          <a:bodyPr/>
          <a:lstStyle/>
          <a:p>
            <a:fld id="{A5020DD7-BCD8-40C2-8101-0D0DE271D131}" type="slidenum">
              <a:rPr lang="en-US" smtClean="0"/>
              <a:t>7</a:t>
            </a:fld>
            <a:endParaRPr lang="en-US"/>
          </a:p>
        </p:txBody>
      </p:sp>
    </p:spTree>
    <p:extLst>
      <p:ext uri="{BB962C8B-B14F-4D97-AF65-F5344CB8AC3E}">
        <p14:creationId xmlns:p14="http://schemas.microsoft.com/office/powerpoint/2010/main" val="2584549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It is evident</a:t>
            </a:r>
            <a:r>
              <a:rPr lang="en-US" baseline="0" dirty="0"/>
              <a:t> that step five to conduct a needs analysis is about prioritizing training needs. At this stage, leaders are required to identify the percentage of employees who require training on effective competencies. On the same note, the </a:t>
            </a:r>
            <a:r>
              <a:rPr lang="en-US" dirty="0"/>
              <a:t>step allows managers to consider the importance of the competencies to the business objectives. Precisely, step five and six enables various managers to consider excellent practices involved in training on the specific competencies.  </a:t>
            </a:r>
          </a:p>
          <a:p>
            <a:endParaRPr lang="en-US" dirty="0"/>
          </a:p>
        </p:txBody>
      </p:sp>
      <p:sp>
        <p:nvSpPr>
          <p:cNvPr id="4" name="Slide Number Placeholder 3"/>
          <p:cNvSpPr>
            <a:spLocks noGrp="1"/>
          </p:cNvSpPr>
          <p:nvPr>
            <p:ph type="sldNum" sz="quarter" idx="10"/>
          </p:nvPr>
        </p:nvSpPr>
        <p:spPr/>
        <p:txBody>
          <a:bodyPr/>
          <a:lstStyle/>
          <a:p>
            <a:fld id="{A5020DD7-BCD8-40C2-8101-0D0DE271D131}" type="slidenum">
              <a:rPr lang="en-US" smtClean="0"/>
              <a:t>8</a:t>
            </a:fld>
            <a:endParaRPr lang="en-US"/>
          </a:p>
        </p:txBody>
      </p:sp>
    </p:spTree>
    <p:extLst>
      <p:ext uri="{BB962C8B-B14F-4D97-AF65-F5344CB8AC3E}">
        <p14:creationId xmlns:p14="http://schemas.microsoft.com/office/powerpoint/2010/main" val="2591854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Conducting a cost benefit analysis</a:t>
            </a:r>
            <a:r>
              <a:rPr lang="en-US" baseline="0" dirty="0"/>
              <a:t> is an important step as far as needs analysis is concerned. specifically, the aforementioned step enables managers to consider the expenses connected to training methods as well as the extent to which the training addresses the available performance gap </a:t>
            </a:r>
            <a:r>
              <a:rPr lang="en-US" dirty="0"/>
              <a:t>(Greenberg, 2019)</a:t>
            </a:r>
            <a:r>
              <a:rPr lang="en-US" baseline="0" dirty="0"/>
              <a:t>. </a:t>
            </a:r>
            <a:r>
              <a:rPr lang="en-US" baseline="0" dirty="0" err="1"/>
              <a:t>Cotent</a:t>
            </a:r>
            <a:r>
              <a:rPr lang="en-US" baseline="0" dirty="0"/>
              <a:t> development time, training provider evaluation, as well as training time are some of the important factors involved in this step.  </a:t>
            </a:r>
            <a:endParaRPr lang="en-US" dirty="0"/>
          </a:p>
        </p:txBody>
      </p:sp>
      <p:sp>
        <p:nvSpPr>
          <p:cNvPr id="4" name="Slide Number Placeholder 3"/>
          <p:cNvSpPr>
            <a:spLocks noGrp="1"/>
          </p:cNvSpPr>
          <p:nvPr>
            <p:ph type="sldNum" sz="quarter" idx="10"/>
          </p:nvPr>
        </p:nvSpPr>
        <p:spPr/>
        <p:txBody>
          <a:bodyPr/>
          <a:lstStyle/>
          <a:p>
            <a:fld id="{A5020DD7-BCD8-40C2-8101-0D0DE271D131}" type="slidenum">
              <a:rPr lang="en-US" smtClean="0"/>
              <a:t>9</a:t>
            </a:fld>
            <a:endParaRPr lang="en-US"/>
          </a:p>
        </p:txBody>
      </p:sp>
    </p:spTree>
    <p:extLst>
      <p:ext uri="{BB962C8B-B14F-4D97-AF65-F5344CB8AC3E}">
        <p14:creationId xmlns:p14="http://schemas.microsoft.com/office/powerpoint/2010/main" val="473780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It is important to note that evaluation of training is vital to determine the adequate aspects required to meet the required goals. With that said, step eight to conduct a needs analysis concentrates</a:t>
            </a:r>
            <a:r>
              <a:rPr lang="en-US" baseline="0" dirty="0"/>
              <a:t> on planning for training evaluation. The evaluation process must consist of various questions to identify effective ways to enhance training competencies. </a:t>
            </a:r>
            <a:r>
              <a:rPr lang="en-US" dirty="0"/>
              <a:t> </a:t>
            </a:r>
          </a:p>
          <a:p>
            <a:endParaRPr lang="en-US" dirty="0"/>
          </a:p>
        </p:txBody>
      </p:sp>
      <p:sp>
        <p:nvSpPr>
          <p:cNvPr id="4" name="Slide Number Placeholder 3"/>
          <p:cNvSpPr>
            <a:spLocks noGrp="1"/>
          </p:cNvSpPr>
          <p:nvPr>
            <p:ph type="sldNum" sz="quarter" idx="10"/>
          </p:nvPr>
        </p:nvSpPr>
        <p:spPr/>
        <p:txBody>
          <a:bodyPr/>
          <a:lstStyle/>
          <a:p>
            <a:fld id="{A5020DD7-BCD8-40C2-8101-0D0DE271D131}" type="slidenum">
              <a:rPr lang="en-US" smtClean="0"/>
              <a:t>10</a:t>
            </a:fld>
            <a:endParaRPr lang="en-US"/>
          </a:p>
        </p:txBody>
      </p:sp>
    </p:spTree>
    <p:extLst>
      <p:ext uri="{BB962C8B-B14F-4D97-AF65-F5344CB8AC3E}">
        <p14:creationId xmlns:p14="http://schemas.microsoft.com/office/powerpoint/2010/main" val="185316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 needs analysis training allows managers to consider the costs associated with training methods, the extent to which the training will address the performance gap and the impact on business (</a:t>
            </a:r>
            <a:r>
              <a:rPr lang="en-US" dirty="0" err="1"/>
              <a:t>Hadar</a:t>
            </a:r>
            <a:r>
              <a:rPr lang="en-US" dirty="0"/>
              <a:t>, 2015). On the same note, training</a:t>
            </a:r>
            <a:r>
              <a:rPr lang="en-US" baseline="0" dirty="0"/>
              <a:t> enables managers to examine the significant competencies as well as identify if they are abilities people should possess before job entry. </a:t>
            </a:r>
            <a:endParaRPr lang="en-US" dirty="0"/>
          </a:p>
          <a:p>
            <a:endParaRPr lang="en-US" dirty="0"/>
          </a:p>
        </p:txBody>
      </p:sp>
      <p:sp>
        <p:nvSpPr>
          <p:cNvPr id="4" name="Slide Number Placeholder 3"/>
          <p:cNvSpPr>
            <a:spLocks noGrp="1"/>
          </p:cNvSpPr>
          <p:nvPr>
            <p:ph type="sldNum" sz="quarter" idx="10"/>
          </p:nvPr>
        </p:nvSpPr>
        <p:spPr/>
        <p:txBody>
          <a:bodyPr/>
          <a:lstStyle/>
          <a:p>
            <a:fld id="{A5020DD7-BCD8-40C2-8101-0D0DE271D131}" type="slidenum">
              <a:rPr lang="en-US" smtClean="0"/>
              <a:t>11</a:t>
            </a:fld>
            <a:endParaRPr lang="en-US"/>
          </a:p>
        </p:txBody>
      </p:sp>
    </p:spTree>
    <p:extLst>
      <p:ext uri="{BB962C8B-B14F-4D97-AF65-F5344CB8AC3E}">
        <p14:creationId xmlns:p14="http://schemas.microsoft.com/office/powerpoint/2010/main" val="2585595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Measurable course objectives must be clear in the objective concerning what will be changed and by how much</a:t>
            </a:r>
            <a:r>
              <a:rPr lang="en-US" baseline="0" dirty="0"/>
              <a:t> </a:t>
            </a:r>
            <a:endParaRPr lang="en-US" dirty="0"/>
          </a:p>
        </p:txBody>
      </p:sp>
      <p:sp>
        <p:nvSpPr>
          <p:cNvPr id="4" name="Slide Number Placeholder 3"/>
          <p:cNvSpPr>
            <a:spLocks noGrp="1"/>
          </p:cNvSpPr>
          <p:nvPr>
            <p:ph type="sldNum" sz="quarter" idx="10"/>
          </p:nvPr>
        </p:nvSpPr>
        <p:spPr/>
        <p:txBody>
          <a:bodyPr/>
          <a:lstStyle/>
          <a:p>
            <a:fld id="{A5020DD7-BCD8-40C2-8101-0D0DE271D131}" type="slidenum">
              <a:rPr lang="en-US" smtClean="0"/>
              <a:t>12</a:t>
            </a:fld>
            <a:endParaRPr lang="en-US"/>
          </a:p>
        </p:txBody>
      </p:sp>
    </p:spTree>
    <p:extLst>
      <p:ext uri="{BB962C8B-B14F-4D97-AF65-F5344CB8AC3E}">
        <p14:creationId xmlns:p14="http://schemas.microsoft.com/office/powerpoint/2010/main" val="436670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D317A89-9032-47DD-836A-BE0483049EEF}" type="datetimeFigureOut">
              <a:rPr lang="en-US" smtClean="0"/>
              <a:t>03-Feb-19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0A2A7-71AB-4961-BF61-50FD7894EA60}" type="slidenum">
              <a:rPr lang="en-US" smtClean="0"/>
              <a:t>‹#›</a:t>
            </a:fld>
            <a:endParaRPr lang="en-US"/>
          </a:p>
        </p:txBody>
      </p:sp>
    </p:spTree>
    <p:extLst>
      <p:ext uri="{BB962C8B-B14F-4D97-AF65-F5344CB8AC3E}">
        <p14:creationId xmlns:p14="http://schemas.microsoft.com/office/powerpoint/2010/main" val="1636142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317A89-9032-47DD-836A-BE0483049EEF}" type="datetimeFigureOut">
              <a:rPr lang="en-US" smtClean="0"/>
              <a:t>03-Feb-19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0A2A7-71AB-4961-BF61-50FD7894EA60}" type="slidenum">
              <a:rPr lang="en-US" smtClean="0"/>
              <a:t>‹#›</a:t>
            </a:fld>
            <a:endParaRPr lang="en-US"/>
          </a:p>
        </p:txBody>
      </p:sp>
    </p:spTree>
    <p:extLst>
      <p:ext uri="{BB962C8B-B14F-4D97-AF65-F5344CB8AC3E}">
        <p14:creationId xmlns:p14="http://schemas.microsoft.com/office/powerpoint/2010/main" val="1235603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317A89-9032-47DD-836A-BE0483049EEF}" type="datetimeFigureOut">
              <a:rPr lang="en-US" smtClean="0"/>
              <a:t>03-Feb-19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0A2A7-71AB-4961-BF61-50FD7894EA60}" type="slidenum">
              <a:rPr lang="en-US" smtClean="0"/>
              <a:t>‹#›</a:t>
            </a:fld>
            <a:endParaRPr lang="en-US"/>
          </a:p>
        </p:txBody>
      </p:sp>
    </p:spTree>
    <p:extLst>
      <p:ext uri="{BB962C8B-B14F-4D97-AF65-F5344CB8AC3E}">
        <p14:creationId xmlns:p14="http://schemas.microsoft.com/office/powerpoint/2010/main" val="1647966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317A89-9032-47DD-836A-BE0483049EEF}" type="datetimeFigureOut">
              <a:rPr lang="en-US" smtClean="0"/>
              <a:t>03-Feb-19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C0A2A7-71AB-4961-BF61-50FD7894EA60}" type="slidenum">
              <a:rPr lang="en-US" smtClean="0"/>
              <a:t>‹#›</a:t>
            </a:fld>
            <a:endParaRPr lang="en-US"/>
          </a:p>
        </p:txBody>
      </p:sp>
    </p:spTree>
    <p:extLst>
      <p:ext uri="{BB962C8B-B14F-4D97-AF65-F5344CB8AC3E}">
        <p14:creationId xmlns:p14="http://schemas.microsoft.com/office/powerpoint/2010/main" val="2717144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D317A89-9032-47DD-836A-BE0483049EEF}" type="datetimeFigureOut">
              <a:rPr lang="en-US" smtClean="0"/>
              <a:t>03-Feb-19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C0A2A7-71AB-4961-BF61-50FD7894EA60}" type="slidenum">
              <a:rPr lang="en-US" smtClean="0"/>
              <a:t>‹#›</a:t>
            </a:fld>
            <a:endParaRPr lang="en-US"/>
          </a:p>
        </p:txBody>
      </p:sp>
    </p:spTree>
    <p:extLst>
      <p:ext uri="{BB962C8B-B14F-4D97-AF65-F5344CB8AC3E}">
        <p14:creationId xmlns:p14="http://schemas.microsoft.com/office/powerpoint/2010/main" val="3978715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317A89-9032-47DD-836A-BE0483049EEF}" type="datetimeFigureOut">
              <a:rPr lang="en-US" smtClean="0"/>
              <a:t>03-Feb-19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C0A2A7-71AB-4961-BF61-50FD7894EA60}" type="slidenum">
              <a:rPr lang="en-US" smtClean="0"/>
              <a:t>‹#›</a:t>
            </a:fld>
            <a:endParaRPr lang="en-US"/>
          </a:p>
        </p:txBody>
      </p:sp>
    </p:spTree>
    <p:extLst>
      <p:ext uri="{BB962C8B-B14F-4D97-AF65-F5344CB8AC3E}">
        <p14:creationId xmlns:p14="http://schemas.microsoft.com/office/powerpoint/2010/main" val="1984632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317A89-9032-47DD-836A-BE0483049EEF}" type="datetimeFigureOut">
              <a:rPr lang="en-US" smtClean="0"/>
              <a:t>03-Feb-19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C0A2A7-71AB-4961-BF61-50FD7894EA60}" type="slidenum">
              <a:rPr lang="en-US" smtClean="0"/>
              <a:t>‹#›</a:t>
            </a:fld>
            <a:endParaRPr lang="en-US"/>
          </a:p>
        </p:txBody>
      </p:sp>
    </p:spTree>
    <p:extLst>
      <p:ext uri="{BB962C8B-B14F-4D97-AF65-F5344CB8AC3E}">
        <p14:creationId xmlns:p14="http://schemas.microsoft.com/office/powerpoint/2010/main" val="24261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317A89-9032-47DD-836A-BE0483049EEF}" type="datetimeFigureOut">
              <a:rPr lang="en-US" smtClean="0"/>
              <a:t>03-Feb-19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C0A2A7-71AB-4961-BF61-50FD7894EA60}" type="slidenum">
              <a:rPr lang="en-US" smtClean="0"/>
              <a:t>‹#›</a:t>
            </a:fld>
            <a:endParaRPr lang="en-US"/>
          </a:p>
        </p:txBody>
      </p:sp>
    </p:spTree>
    <p:extLst>
      <p:ext uri="{BB962C8B-B14F-4D97-AF65-F5344CB8AC3E}">
        <p14:creationId xmlns:p14="http://schemas.microsoft.com/office/powerpoint/2010/main" val="936225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317A89-9032-47DD-836A-BE0483049EEF}" type="datetimeFigureOut">
              <a:rPr lang="en-US" smtClean="0"/>
              <a:t>03-Feb-19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C0A2A7-71AB-4961-BF61-50FD7894EA60}" type="slidenum">
              <a:rPr lang="en-US" smtClean="0"/>
              <a:t>‹#›</a:t>
            </a:fld>
            <a:endParaRPr lang="en-US"/>
          </a:p>
        </p:txBody>
      </p:sp>
    </p:spTree>
    <p:extLst>
      <p:ext uri="{BB962C8B-B14F-4D97-AF65-F5344CB8AC3E}">
        <p14:creationId xmlns:p14="http://schemas.microsoft.com/office/powerpoint/2010/main" val="1959698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317A89-9032-47DD-836A-BE0483049EEF}" type="datetimeFigureOut">
              <a:rPr lang="en-US" smtClean="0"/>
              <a:t>03-Feb-19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0A2A7-71AB-4961-BF61-50FD7894EA60}" type="slidenum">
              <a:rPr lang="en-US" smtClean="0"/>
              <a:t>‹#›</a:t>
            </a:fld>
            <a:endParaRPr lang="en-US"/>
          </a:p>
        </p:txBody>
      </p:sp>
    </p:spTree>
    <p:extLst>
      <p:ext uri="{BB962C8B-B14F-4D97-AF65-F5344CB8AC3E}">
        <p14:creationId xmlns:p14="http://schemas.microsoft.com/office/powerpoint/2010/main" val="3042123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317A89-9032-47DD-836A-BE0483049EEF}" type="datetimeFigureOut">
              <a:rPr lang="en-US" smtClean="0"/>
              <a:t>03-Feb-19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C0A2A7-71AB-4961-BF61-50FD7894EA60}" type="slidenum">
              <a:rPr lang="en-US" smtClean="0"/>
              <a:t>‹#›</a:t>
            </a:fld>
            <a:endParaRPr lang="en-US"/>
          </a:p>
        </p:txBody>
      </p:sp>
    </p:spTree>
    <p:extLst>
      <p:ext uri="{BB962C8B-B14F-4D97-AF65-F5344CB8AC3E}">
        <p14:creationId xmlns:p14="http://schemas.microsoft.com/office/powerpoint/2010/main" val="3494266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317A89-9032-47DD-836A-BE0483049EEF}" type="datetimeFigureOut">
              <a:rPr lang="en-US" smtClean="0"/>
              <a:t>03-Feb-19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C0A2A7-71AB-4961-BF61-50FD7894EA60}" type="slidenum">
              <a:rPr lang="en-US" smtClean="0"/>
              <a:t>‹#›</a:t>
            </a:fld>
            <a:endParaRPr lang="en-US"/>
          </a:p>
        </p:txBody>
      </p:sp>
    </p:spTree>
    <p:extLst>
      <p:ext uri="{BB962C8B-B14F-4D97-AF65-F5344CB8AC3E}">
        <p14:creationId xmlns:p14="http://schemas.microsoft.com/office/powerpoint/2010/main" val="2678614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xperthr.com/how-to/how-to-conduct-a-training-needs-analysis/6716/" TargetMode="External"/><Relationship Id="rId2" Type="http://schemas.openxmlformats.org/officeDocument/2006/relationships/hyperlink" Target="https://www.forbes.com/sites/forbescoachescouncil/2016/10/21/how-the-most-effective-managers-give-feedback/#5b0b6df546bc" TargetMode="External"/><Relationship Id="rId1" Type="http://schemas.openxmlformats.org/officeDocument/2006/relationships/slideLayout" Target="../slideLayouts/slideLayout1.xml"/><Relationship Id="rId4" Type="http://schemas.openxmlformats.org/officeDocument/2006/relationships/hyperlink" Target="http://www.selectinternational.com/blog/real-time-feedback-is-the-future-of-employee-develop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extLst>
              <a:ext uri="{BEBA8EAE-BF5A-486C-A8C5-ECC9F3942E4B}">
                <a14:imgProps xmlns:a14="http://schemas.microsoft.com/office/drawing/2010/main">
                  <a14:imgLayer r:embed="rId3">
                    <a14:imgEffect>
                      <a14:artisticPhotocopy/>
                    </a14:imgEffect>
                  </a14:imgLayer>
                </a14:imgProps>
              </a:ext>
            </a:extLst>
          </a:blip>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Training and Development Program:</a:t>
            </a:r>
            <a:br>
              <a:rPr lang="en-US" dirty="0"/>
            </a:br>
            <a:r>
              <a:rPr lang="en-US" dirty="0"/>
              <a:t>Delivering Real Time Coaching Feedback </a:t>
            </a:r>
          </a:p>
        </p:txBody>
      </p:sp>
      <p:sp>
        <p:nvSpPr>
          <p:cNvPr id="3" name="Subtitle 2"/>
          <p:cNvSpPr>
            <a:spLocks noGrp="1"/>
          </p:cNvSpPr>
          <p:nvPr>
            <p:ph type="subTitle" idx="1"/>
          </p:nvPr>
        </p:nvSpPr>
        <p:spPr/>
        <p:txBody>
          <a:bodyPr>
            <a:noAutofit/>
          </a:bodyPr>
          <a:lstStyle/>
          <a:p>
            <a:r>
              <a:rPr lang="en-US" sz="6000" dirty="0">
                <a:latin typeface="+mj-lt"/>
              </a:rPr>
              <a:t>Name</a:t>
            </a:r>
          </a:p>
          <a:p>
            <a:r>
              <a:rPr lang="en-US" sz="6000" dirty="0">
                <a:latin typeface="+mj-lt"/>
              </a:rPr>
              <a:t>Institutional Affiliation </a:t>
            </a:r>
          </a:p>
        </p:txBody>
      </p:sp>
    </p:spTree>
    <p:extLst>
      <p:ext uri="{BB962C8B-B14F-4D97-AF65-F5344CB8AC3E}">
        <p14:creationId xmlns:p14="http://schemas.microsoft.com/office/powerpoint/2010/main" val="2646042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54001"/>
            <a:ext cx="9144000" cy="1744132"/>
          </a:xfrm>
        </p:spPr>
        <p:txBody>
          <a:bodyPr/>
          <a:lstStyle/>
          <a:p>
            <a:r>
              <a:rPr lang="en-US" dirty="0"/>
              <a:t>To Deliver Real-Time Coaching Feedback </a:t>
            </a:r>
          </a:p>
        </p:txBody>
      </p:sp>
      <p:sp>
        <p:nvSpPr>
          <p:cNvPr id="3" name="Subtitle 2"/>
          <p:cNvSpPr>
            <a:spLocks noGrp="1"/>
          </p:cNvSpPr>
          <p:nvPr>
            <p:ph type="subTitle" idx="1"/>
          </p:nvPr>
        </p:nvSpPr>
        <p:spPr>
          <a:xfrm>
            <a:off x="1524000" y="2167467"/>
            <a:ext cx="9144000" cy="4690533"/>
          </a:xfrm>
        </p:spPr>
        <p:txBody>
          <a:bodyPr>
            <a:normAutofit/>
          </a:bodyPr>
          <a:lstStyle/>
          <a:p>
            <a:pPr marL="342900" indent="-342900" algn="l">
              <a:buFont typeface="Arial" panose="020B0604020202020204" pitchFamily="34" charset="0"/>
              <a:buChar char="•"/>
            </a:pPr>
            <a:r>
              <a:rPr lang="en-US" dirty="0"/>
              <a:t>Organizations  need to offer their workers with adequate feedback to succeed</a:t>
            </a:r>
          </a:p>
          <a:p>
            <a:pPr marL="342900" indent="-342900" algn="l">
              <a:buFont typeface="Arial" panose="020B0604020202020204" pitchFamily="34" charset="0"/>
              <a:buChar char="•"/>
            </a:pPr>
            <a:r>
              <a:rPr lang="en-US" dirty="0"/>
              <a:t>Coaching feedback implies asking individuals to provide themselves feedback before giving one’s own</a:t>
            </a:r>
          </a:p>
          <a:p>
            <a:pPr marL="342900" indent="-342900" algn="l">
              <a:buFont typeface="Arial" panose="020B0604020202020204" pitchFamily="34" charset="0"/>
              <a:buChar char="•"/>
            </a:pPr>
            <a:r>
              <a:rPr lang="en-US" dirty="0"/>
              <a:t>The model ensures that for the feedback to be effective, the behavior to be corrected must be tied  to real-life examples </a:t>
            </a:r>
          </a:p>
          <a:p>
            <a:pPr marL="342900" indent="-342900" algn="l">
              <a:buFont typeface="Arial" panose="020B0604020202020204" pitchFamily="34" charset="0"/>
              <a:buChar char="•"/>
            </a:pPr>
            <a:r>
              <a:rPr lang="en-US" dirty="0"/>
              <a:t>Meaningful worker feedback heightens employee engagement </a:t>
            </a:r>
          </a:p>
          <a:p>
            <a:pPr marL="342900"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2179426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78896"/>
            <a:ext cx="9144000" cy="1180570"/>
          </a:xfrm>
        </p:spPr>
        <p:txBody>
          <a:bodyPr/>
          <a:lstStyle/>
          <a:p>
            <a:r>
              <a:rPr lang="en-US" dirty="0"/>
              <a:t>Coaching Feedback Model </a:t>
            </a:r>
          </a:p>
        </p:txBody>
      </p:sp>
      <p:sp>
        <p:nvSpPr>
          <p:cNvPr id="3" name="Subtitle 2"/>
          <p:cNvSpPr>
            <a:spLocks noGrp="1"/>
          </p:cNvSpPr>
          <p:nvPr>
            <p:ph type="subTitle" idx="1"/>
          </p:nvPr>
        </p:nvSpPr>
        <p:spPr>
          <a:xfrm>
            <a:off x="1524000" y="1879601"/>
            <a:ext cx="9144000" cy="4978400"/>
          </a:xfrm>
        </p:spPr>
        <p:txBody>
          <a:bodyPr>
            <a:normAutofit/>
          </a:bodyPr>
          <a:lstStyle/>
          <a:p>
            <a:pPr marL="342900" indent="-342900" algn="l">
              <a:buFont typeface="Arial" panose="020B0604020202020204" pitchFamily="34" charset="0"/>
              <a:buChar char="•"/>
            </a:pPr>
            <a:r>
              <a:rPr lang="en-US" dirty="0"/>
              <a:t>The coaching feedback model is used to boost by managers to boost their personnel’s self-esteem</a:t>
            </a:r>
          </a:p>
          <a:p>
            <a:pPr marL="342900" indent="-342900" algn="l">
              <a:buFont typeface="Arial" panose="020B0604020202020204" pitchFamily="34" charset="0"/>
              <a:buChar char="•"/>
            </a:pPr>
            <a:r>
              <a:rPr lang="en-US" dirty="0"/>
              <a:t>Additionally, the technique consists of questions, which lie in its purpose instead of its actual words utilized </a:t>
            </a:r>
          </a:p>
          <a:p>
            <a:pPr marL="342900" indent="-342900" algn="l">
              <a:buFont typeface="Arial" panose="020B0604020202020204" pitchFamily="34" charset="0"/>
              <a:buChar char="•"/>
            </a:pPr>
            <a:r>
              <a:rPr lang="en-US" dirty="0"/>
              <a:t>Most of the questions used are chronological and can be mixed into a different order </a:t>
            </a:r>
          </a:p>
          <a:p>
            <a:pPr marL="342900" indent="-342900" algn="l">
              <a:buFont typeface="Arial" panose="020B0604020202020204" pitchFamily="34" charset="0"/>
              <a:buChar char="•"/>
            </a:pPr>
            <a:r>
              <a:rPr lang="en-US" dirty="0"/>
              <a:t>It is evident that the model above enables workers and managers an opportunity to enhance their skills as well as performance </a:t>
            </a:r>
          </a:p>
          <a:p>
            <a:pPr marL="342900" indent="-342900" algn="l">
              <a:buFont typeface="Arial" panose="020B0604020202020204" pitchFamily="34" charset="0"/>
              <a:buChar char="•"/>
            </a:pPr>
            <a:r>
              <a:rPr lang="en-US" dirty="0"/>
              <a:t>The model allows managers to offer effective feedback that is easy to comprehend </a:t>
            </a:r>
          </a:p>
        </p:txBody>
      </p:sp>
    </p:spTree>
    <p:extLst>
      <p:ext uri="{BB962C8B-B14F-4D97-AF65-F5344CB8AC3E}">
        <p14:creationId xmlns:p14="http://schemas.microsoft.com/office/powerpoint/2010/main" val="2673791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91067"/>
            <a:ext cx="9144000" cy="880533"/>
          </a:xfrm>
        </p:spPr>
        <p:txBody>
          <a:bodyPr>
            <a:normAutofit fontScale="90000"/>
          </a:bodyPr>
          <a:lstStyle/>
          <a:p>
            <a:r>
              <a:rPr lang="en-US" dirty="0"/>
              <a:t>Why Recommend this Model </a:t>
            </a:r>
          </a:p>
        </p:txBody>
      </p:sp>
      <p:sp>
        <p:nvSpPr>
          <p:cNvPr id="3" name="Subtitle 2"/>
          <p:cNvSpPr>
            <a:spLocks noGrp="1"/>
          </p:cNvSpPr>
          <p:nvPr>
            <p:ph type="subTitle" idx="1"/>
          </p:nvPr>
        </p:nvSpPr>
        <p:spPr>
          <a:xfrm>
            <a:off x="1524000" y="1642532"/>
            <a:ext cx="9144000" cy="5215467"/>
          </a:xfrm>
        </p:spPr>
        <p:txBody>
          <a:bodyPr>
            <a:normAutofit/>
          </a:bodyPr>
          <a:lstStyle/>
          <a:p>
            <a:pPr marL="342900" indent="-342900" algn="l">
              <a:buFont typeface="Arial" panose="020B0604020202020204" pitchFamily="34" charset="0"/>
              <a:buChar char="•"/>
            </a:pPr>
            <a:r>
              <a:rPr lang="en-US" dirty="0"/>
              <a:t>Effective feedback plays a vital role in motivating managers and other individuals </a:t>
            </a:r>
          </a:p>
          <a:p>
            <a:pPr marL="342900" indent="-342900" algn="l">
              <a:buFont typeface="Arial" panose="020B0604020202020204" pitchFamily="34" charset="0"/>
              <a:buChar char="•"/>
            </a:pPr>
            <a:r>
              <a:rPr lang="en-US" dirty="0"/>
              <a:t>Additionally, it facilitates the resolution to a particular challenge</a:t>
            </a:r>
          </a:p>
          <a:p>
            <a:pPr marL="342900" indent="-342900" algn="l">
              <a:buFont typeface="Arial" panose="020B0604020202020204" pitchFamily="34" charset="0"/>
              <a:buChar char="•"/>
            </a:pPr>
            <a:r>
              <a:rPr lang="en-US" dirty="0"/>
              <a:t>The model allows open lines of communication that plays a vital role in improving performance</a:t>
            </a:r>
          </a:p>
          <a:p>
            <a:pPr marL="342900" indent="-342900" algn="l">
              <a:buFont typeface="Arial" panose="020B0604020202020204" pitchFamily="34" charset="0"/>
              <a:buChar char="•"/>
            </a:pPr>
            <a:r>
              <a:rPr lang="en-US" dirty="0"/>
              <a:t>Similarly, it allows to deliver powerful and productive feedback </a:t>
            </a:r>
          </a:p>
          <a:p>
            <a:pPr marL="342900" indent="-342900" algn="l">
              <a:buFont typeface="Arial" panose="020B0604020202020204" pitchFamily="34" charset="0"/>
              <a:buChar char="•"/>
            </a:pPr>
            <a:r>
              <a:rPr lang="en-US" dirty="0"/>
              <a:t>The model is considered valuable for managers because they gain powerful insights from workers as well </a:t>
            </a:r>
          </a:p>
        </p:txBody>
      </p:sp>
    </p:spTree>
    <p:extLst>
      <p:ext uri="{BB962C8B-B14F-4D97-AF65-F5344CB8AC3E}">
        <p14:creationId xmlns:p14="http://schemas.microsoft.com/office/powerpoint/2010/main" val="1569103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58801"/>
            <a:ext cx="9144000" cy="914400"/>
          </a:xfrm>
        </p:spPr>
        <p:txBody>
          <a:bodyPr/>
          <a:lstStyle/>
          <a:p>
            <a:r>
              <a:rPr lang="en-US" dirty="0"/>
              <a:t>Why Recommend this Model </a:t>
            </a:r>
          </a:p>
        </p:txBody>
      </p:sp>
      <p:sp>
        <p:nvSpPr>
          <p:cNvPr id="3" name="Subtitle 2"/>
          <p:cNvSpPr>
            <a:spLocks noGrp="1"/>
          </p:cNvSpPr>
          <p:nvPr>
            <p:ph type="subTitle" idx="1"/>
          </p:nvPr>
        </p:nvSpPr>
        <p:spPr>
          <a:xfrm>
            <a:off x="1524000" y="1676400"/>
            <a:ext cx="9144000" cy="4749114"/>
          </a:xfrm>
        </p:spPr>
        <p:txBody>
          <a:bodyPr>
            <a:normAutofit/>
          </a:bodyPr>
          <a:lstStyle/>
          <a:p>
            <a:pPr marL="342900" indent="-342900" algn="l">
              <a:buFont typeface="Arial" panose="020B0604020202020204" pitchFamily="34" charset="0"/>
              <a:buChar char="•"/>
            </a:pPr>
            <a:r>
              <a:rPr lang="en-US" dirty="0"/>
              <a:t>The model has six strategies that help to deliver feedback that is powerful and productive</a:t>
            </a:r>
          </a:p>
          <a:p>
            <a:pPr marL="342900" indent="-342900" algn="l">
              <a:buFont typeface="Arial" panose="020B0604020202020204" pitchFamily="34" charset="0"/>
              <a:buChar char="•"/>
            </a:pPr>
            <a:r>
              <a:rPr lang="en-US" dirty="0"/>
              <a:t>Feedback is effective when it is delivered while the event s fresh </a:t>
            </a:r>
          </a:p>
          <a:p>
            <a:pPr marL="342900" indent="-342900" algn="l">
              <a:buFont typeface="Arial" panose="020B0604020202020204" pitchFamily="34" charset="0"/>
              <a:buChar char="•"/>
            </a:pPr>
            <a:r>
              <a:rPr lang="en-US" dirty="0"/>
              <a:t>The model enables managers understand the power of negative feedback. </a:t>
            </a:r>
          </a:p>
          <a:p>
            <a:pPr marL="342900" indent="-342900" algn="l">
              <a:buFont typeface="Arial" panose="020B0604020202020204" pitchFamily="34" charset="0"/>
              <a:buChar char="•"/>
            </a:pPr>
            <a:r>
              <a:rPr lang="en-US" dirty="0"/>
              <a:t>Negative feedback packs a far stronger punch as compared to positive feedback </a:t>
            </a:r>
          </a:p>
          <a:p>
            <a:pPr marL="342900" indent="-342900" algn="l">
              <a:buFont typeface="Arial" panose="020B0604020202020204" pitchFamily="34" charset="0"/>
              <a:buChar char="•"/>
            </a:pPr>
            <a:r>
              <a:rPr lang="en-US" dirty="0"/>
              <a:t>The model does not support gender bias </a:t>
            </a:r>
          </a:p>
        </p:txBody>
      </p:sp>
    </p:spTree>
    <p:extLst>
      <p:ext uri="{BB962C8B-B14F-4D97-AF65-F5344CB8AC3E}">
        <p14:creationId xmlns:p14="http://schemas.microsoft.com/office/powerpoint/2010/main" val="3556402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57200"/>
            <a:ext cx="9144000" cy="1642533"/>
          </a:xfrm>
        </p:spPr>
        <p:txBody>
          <a:bodyPr>
            <a:normAutofit fontScale="90000"/>
          </a:bodyPr>
          <a:lstStyle/>
          <a:p>
            <a:r>
              <a:rPr lang="en-US" dirty="0"/>
              <a:t>Steps to Conduct a Needs Analysis</a:t>
            </a:r>
          </a:p>
        </p:txBody>
      </p:sp>
      <p:sp>
        <p:nvSpPr>
          <p:cNvPr id="3" name="Subtitle 2"/>
          <p:cNvSpPr>
            <a:spLocks noGrp="1"/>
          </p:cNvSpPr>
          <p:nvPr>
            <p:ph type="subTitle" idx="1"/>
          </p:nvPr>
        </p:nvSpPr>
        <p:spPr>
          <a:xfrm>
            <a:off x="1524000" y="2099733"/>
            <a:ext cx="9144000" cy="4758267"/>
          </a:xfrm>
        </p:spPr>
        <p:txBody>
          <a:bodyPr>
            <a:normAutofit fontScale="92500" lnSpcReduction="10000"/>
          </a:bodyPr>
          <a:lstStyle/>
          <a:p>
            <a:pPr marL="342900" indent="-342900" algn="l">
              <a:buFont typeface="Arial" panose="020B0604020202020204" pitchFamily="34" charset="0"/>
              <a:buChar char="•"/>
            </a:pPr>
            <a:r>
              <a:rPr lang="en-US" dirty="0"/>
              <a:t>An effective training need analysis involves eight steps</a:t>
            </a:r>
          </a:p>
          <a:p>
            <a:pPr marL="342900" indent="-342900" algn="l">
              <a:buFont typeface="Arial" panose="020B0604020202020204" pitchFamily="34" charset="0"/>
              <a:buChar char="•"/>
            </a:pPr>
            <a:r>
              <a:rPr lang="en-US" dirty="0"/>
              <a:t>To begin with, managers should determine desired outcomes</a:t>
            </a:r>
          </a:p>
          <a:p>
            <a:pPr marL="342900" indent="-342900" algn="l">
              <a:buFont typeface="Arial" panose="020B0604020202020204" pitchFamily="34" charset="0"/>
              <a:buChar char="•"/>
            </a:pPr>
            <a:r>
              <a:rPr lang="en-US" dirty="0"/>
              <a:t>In this case, they should clarify the goal of the training as well as anticipated business results</a:t>
            </a:r>
          </a:p>
          <a:p>
            <a:pPr marL="342900" indent="-342900" algn="l">
              <a:buFont typeface="Arial" panose="020B0604020202020204" pitchFamily="34" charset="0"/>
              <a:buChar char="•"/>
            </a:pPr>
            <a:r>
              <a:rPr lang="en-US" dirty="0"/>
              <a:t>Desired  outcomes play a vital role I improving customer service satisfaction ratings and enhances employee morale via excellent management supervision  </a:t>
            </a:r>
          </a:p>
          <a:p>
            <a:pPr marL="342900" indent="-342900" algn="l">
              <a:buFont typeface="Arial" panose="020B0604020202020204" pitchFamily="34" charset="0"/>
              <a:buChar char="•"/>
            </a:pPr>
            <a:r>
              <a:rPr lang="en-US" dirty="0"/>
              <a:t>The second step is to link desired outcomes with worker behavior</a:t>
            </a:r>
          </a:p>
          <a:p>
            <a:pPr marL="342900" indent="-342900" algn="l">
              <a:buFont typeface="Arial" panose="020B0604020202020204" pitchFamily="34" charset="0"/>
              <a:buChar char="•"/>
            </a:pPr>
            <a:r>
              <a:rPr lang="en-US" dirty="0"/>
              <a:t>In this case, managers should determine the competencies that are connected to desired results</a:t>
            </a:r>
          </a:p>
          <a:p>
            <a:pPr marL="342900" indent="-342900" algn="l">
              <a:buFont typeface="Arial" panose="020B0604020202020204" pitchFamily="34" charset="0"/>
              <a:buChar char="•"/>
            </a:pPr>
            <a:r>
              <a:rPr lang="en-US" dirty="0"/>
              <a:t>The step allows managers to collect information from subject matter experts to determine the competencies are vital to achieving desired outcome </a:t>
            </a:r>
          </a:p>
        </p:txBody>
      </p:sp>
    </p:spTree>
    <p:extLst>
      <p:ext uri="{BB962C8B-B14F-4D97-AF65-F5344CB8AC3E}">
        <p14:creationId xmlns:p14="http://schemas.microsoft.com/office/powerpoint/2010/main" val="1204208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24933"/>
            <a:ext cx="9144000" cy="1761067"/>
          </a:xfrm>
        </p:spPr>
        <p:txBody>
          <a:bodyPr/>
          <a:lstStyle/>
          <a:p>
            <a:r>
              <a:rPr lang="en-US" dirty="0"/>
              <a:t>Steps to Conduct a Needs Analysis</a:t>
            </a:r>
          </a:p>
        </p:txBody>
      </p:sp>
      <p:sp>
        <p:nvSpPr>
          <p:cNvPr id="3" name="Subtitle 2"/>
          <p:cNvSpPr>
            <a:spLocks noGrp="1"/>
          </p:cNvSpPr>
          <p:nvPr>
            <p:ph type="subTitle" idx="1"/>
          </p:nvPr>
        </p:nvSpPr>
        <p:spPr>
          <a:xfrm>
            <a:off x="1524000" y="2286000"/>
            <a:ext cx="9144000" cy="4572000"/>
          </a:xfrm>
        </p:spPr>
        <p:txBody>
          <a:bodyPr>
            <a:normAutofit/>
          </a:bodyPr>
          <a:lstStyle/>
          <a:p>
            <a:pPr marL="342900" indent="-342900" algn="l">
              <a:buFont typeface="Arial" panose="020B0604020202020204" pitchFamily="34" charset="0"/>
              <a:buChar char="•"/>
            </a:pPr>
            <a:r>
              <a:rPr lang="en-US" dirty="0"/>
              <a:t>Step three involves identifying trainable competencies </a:t>
            </a:r>
          </a:p>
          <a:p>
            <a:pPr marL="342900" indent="-342900" algn="l">
              <a:buFont typeface="Arial" panose="020B0604020202020204" pitchFamily="34" charset="0"/>
              <a:buChar char="•"/>
            </a:pPr>
            <a:r>
              <a:rPr lang="en-US" dirty="0"/>
              <a:t>Abilities that can be learned on the job and list of crucial competencies that are components that should be considered in hiring practices </a:t>
            </a:r>
          </a:p>
          <a:p>
            <a:pPr marL="342900" indent="-342900" algn="l">
              <a:buFont typeface="Arial" panose="020B0604020202020204" pitchFamily="34" charset="0"/>
              <a:buChar char="•"/>
            </a:pPr>
            <a:r>
              <a:rPr lang="en-US" dirty="0"/>
              <a:t>Step four focuses on training needs analysis and this includes evaluating competencies and determine performance gaps</a:t>
            </a:r>
          </a:p>
          <a:p>
            <a:pPr marL="342900" indent="-342900" algn="l">
              <a:buFont typeface="Arial" panose="020B0604020202020204" pitchFamily="34" charset="0"/>
              <a:buChar char="•"/>
            </a:pPr>
            <a:r>
              <a:rPr lang="en-US" dirty="0"/>
              <a:t>The step allows managers to evaluate current competencies as well as determine where there are gaps existing between ability and desired ability </a:t>
            </a:r>
          </a:p>
        </p:txBody>
      </p:sp>
    </p:spTree>
    <p:extLst>
      <p:ext uri="{BB962C8B-B14F-4D97-AF65-F5344CB8AC3E}">
        <p14:creationId xmlns:p14="http://schemas.microsoft.com/office/powerpoint/2010/main" val="33001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34683"/>
            <a:ext cx="9144000" cy="1731184"/>
          </a:xfrm>
        </p:spPr>
        <p:txBody>
          <a:bodyPr>
            <a:normAutofit fontScale="90000"/>
          </a:bodyPr>
          <a:lstStyle/>
          <a:p>
            <a:r>
              <a:rPr lang="en-US" dirty="0"/>
              <a:t>Steps to Conduct a Needs Analysis</a:t>
            </a:r>
          </a:p>
        </p:txBody>
      </p:sp>
      <p:sp>
        <p:nvSpPr>
          <p:cNvPr id="3" name="Subtitle 2"/>
          <p:cNvSpPr>
            <a:spLocks noGrp="1"/>
          </p:cNvSpPr>
          <p:nvPr>
            <p:ph type="subTitle" idx="1"/>
          </p:nvPr>
        </p:nvSpPr>
        <p:spPr>
          <a:xfrm>
            <a:off x="1524000" y="2201333"/>
            <a:ext cx="9144000" cy="4575985"/>
          </a:xfrm>
        </p:spPr>
        <p:txBody>
          <a:bodyPr>
            <a:normAutofit/>
          </a:bodyPr>
          <a:lstStyle/>
          <a:p>
            <a:pPr marL="342900" indent="-342900" algn="l">
              <a:buFont typeface="Arial" panose="020B0604020202020204" pitchFamily="34" charset="0"/>
              <a:buChar char="•"/>
            </a:pPr>
            <a:r>
              <a:rPr lang="en-US" dirty="0"/>
              <a:t>Step five includes prioritizing training needs where the managers determine the percentage of workers who need training on the competencies</a:t>
            </a:r>
          </a:p>
          <a:p>
            <a:pPr marL="342900" indent="-342900" algn="l">
              <a:buFont typeface="Arial" panose="020B0604020202020204" pitchFamily="34" charset="0"/>
              <a:buChar char="•"/>
            </a:pPr>
            <a:r>
              <a:rPr lang="en-US" dirty="0"/>
              <a:t>Similarly, this step enables managers to determine the need as well as importance of determining training priorities </a:t>
            </a:r>
          </a:p>
          <a:p>
            <a:pPr marL="342900" indent="-342900" algn="l">
              <a:buFont typeface="Arial" panose="020B0604020202020204" pitchFamily="34" charset="0"/>
              <a:buChar char="•"/>
            </a:pPr>
            <a:r>
              <a:rPr lang="en-US" dirty="0"/>
              <a:t>Step six consists of determining the way to conduct training</a:t>
            </a:r>
          </a:p>
          <a:p>
            <a:pPr marL="342900" indent="-342900" algn="l">
              <a:buFont typeface="Arial" panose="020B0604020202020204" pitchFamily="34" charset="0"/>
              <a:buChar char="•"/>
            </a:pPr>
            <a:r>
              <a:rPr lang="en-US" dirty="0"/>
              <a:t>The step above allows managers to consider adult learning as well as best practices in training on the particular competencies </a:t>
            </a:r>
          </a:p>
        </p:txBody>
      </p:sp>
    </p:spTree>
    <p:extLst>
      <p:ext uri="{BB962C8B-B14F-4D97-AF65-F5344CB8AC3E}">
        <p14:creationId xmlns:p14="http://schemas.microsoft.com/office/powerpoint/2010/main" val="2165112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21746"/>
            <a:ext cx="9144000" cy="1747321"/>
          </a:xfrm>
        </p:spPr>
        <p:txBody>
          <a:bodyPr/>
          <a:lstStyle/>
          <a:p>
            <a:r>
              <a:rPr lang="en-US" dirty="0"/>
              <a:t>Steps to Conduct a Needs Analysis</a:t>
            </a:r>
          </a:p>
        </p:txBody>
      </p:sp>
      <p:sp>
        <p:nvSpPr>
          <p:cNvPr id="3" name="Subtitle 2"/>
          <p:cNvSpPr>
            <a:spLocks noGrp="1"/>
          </p:cNvSpPr>
          <p:nvPr>
            <p:ph type="subTitle" idx="1"/>
          </p:nvPr>
        </p:nvSpPr>
        <p:spPr>
          <a:xfrm>
            <a:off x="1524000" y="2269067"/>
            <a:ext cx="9144000" cy="4067187"/>
          </a:xfrm>
        </p:spPr>
        <p:txBody>
          <a:bodyPr>
            <a:normAutofit/>
          </a:bodyPr>
          <a:lstStyle/>
          <a:p>
            <a:pPr marL="342900" indent="-342900" algn="l">
              <a:buFont typeface="Arial" panose="020B0604020202020204" pitchFamily="34" charset="0"/>
              <a:buChar char="•"/>
            </a:pPr>
            <a:r>
              <a:rPr lang="en-US" dirty="0"/>
              <a:t>Step seven includes  conducting a cost benefit analysis</a:t>
            </a:r>
          </a:p>
          <a:p>
            <a:pPr marL="342900" indent="-342900" algn="l">
              <a:buFont typeface="Arial" panose="020B0604020202020204" pitchFamily="34" charset="0"/>
              <a:buChar char="•"/>
            </a:pPr>
            <a:r>
              <a:rPr lang="en-US" dirty="0"/>
              <a:t>This allows managers to consider the costs associated with training methods, the extent to which the training will address the performance gap and the impact on business </a:t>
            </a:r>
          </a:p>
          <a:p>
            <a:pPr marL="342900" indent="-342900" algn="l">
              <a:buFont typeface="Arial" panose="020B0604020202020204" pitchFamily="34" charset="0"/>
              <a:buChar char="•"/>
            </a:pPr>
            <a:r>
              <a:rPr lang="en-US" dirty="0"/>
              <a:t>The step consists of cost factors, such as training time, training provider evaluation, as well as content development time</a:t>
            </a:r>
          </a:p>
          <a:p>
            <a:pPr marL="342900" indent="-342900" algn="l">
              <a:buFont typeface="Arial" panose="020B0604020202020204" pitchFamily="34" charset="0"/>
              <a:buChar char="•"/>
            </a:pPr>
            <a:r>
              <a:rPr lang="en-US" dirty="0"/>
              <a:t>Other factors include lost productivity from time spent in training, training content delivery method, and travel as well as logistical expenses </a:t>
            </a:r>
          </a:p>
        </p:txBody>
      </p:sp>
    </p:spTree>
    <p:extLst>
      <p:ext uri="{BB962C8B-B14F-4D97-AF65-F5344CB8AC3E}">
        <p14:creationId xmlns:p14="http://schemas.microsoft.com/office/powerpoint/2010/main" val="3077041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57200"/>
            <a:ext cx="9144000" cy="1744133"/>
          </a:xfrm>
        </p:spPr>
        <p:txBody>
          <a:bodyPr/>
          <a:lstStyle/>
          <a:p>
            <a:r>
              <a:rPr lang="en-US" dirty="0"/>
              <a:t>Steps to Conduct a Needs Analysis</a:t>
            </a:r>
          </a:p>
        </p:txBody>
      </p:sp>
      <p:sp>
        <p:nvSpPr>
          <p:cNvPr id="3" name="Subtitle 2"/>
          <p:cNvSpPr>
            <a:spLocks noGrp="1"/>
          </p:cNvSpPr>
          <p:nvPr>
            <p:ph type="subTitle" idx="1"/>
          </p:nvPr>
        </p:nvSpPr>
        <p:spPr>
          <a:xfrm>
            <a:off x="1524000" y="2336800"/>
            <a:ext cx="9144000" cy="4521200"/>
          </a:xfrm>
        </p:spPr>
        <p:txBody>
          <a:bodyPr>
            <a:normAutofit/>
          </a:bodyPr>
          <a:lstStyle/>
          <a:p>
            <a:pPr marL="342900" indent="-342900" algn="l">
              <a:buFont typeface="Arial" panose="020B0604020202020204" pitchFamily="34" charset="0"/>
              <a:buChar char="•"/>
            </a:pPr>
            <a:r>
              <a:rPr lang="en-US" dirty="0"/>
              <a:t>Step eight focuses on planning for training evaluation</a:t>
            </a:r>
          </a:p>
          <a:p>
            <a:pPr marL="342900" indent="-342900" algn="l">
              <a:buFont typeface="Arial" panose="020B0604020202020204" pitchFamily="34" charset="0"/>
              <a:buChar char="•"/>
            </a:pPr>
            <a:r>
              <a:rPr lang="en-US" dirty="0"/>
              <a:t>In this step, managers should understand that training is effective in case the data is retained as well as applied on the job</a:t>
            </a:r>
          </a:p>
          <a:p>
            <a:pPr marL="342900" indent="-342900" algn="l">
              <a:buFont typeface="Arial" panose="020B0604020202020204" pitchFamily="34" charset="0"/>
              <a:buChar char="•"/>
            </a:pPr>
            <a:r>
              <a:rPr lang="en-US" dirty="0"/>
              <a:t>The evaluation plan must include different questions to determine the way to improve training competencies </a:t>
            </a:r>
          </a:p>
          <a:p>
            <a:pPr marL="342900" indent="-342900" algn="l">
              <a:buFont typeface="Arial" panose="020B0604020202020204" pitchFamily="34" charset="0"/>
              <a:buChar char="•"/>
            </a:pPr>
            <a:r>
              <a:rPr lang="en-US" dirty="0"/>
              <a:t>It is evident that training needs analysis is a critical systematic method for determining what training demands to occur</a:t>
            </a:r>
          </a:p>
        </p:txBody>
      </p:sp>
    </p:spTree>
    <p:extLst>
      <p:ext uri="{BB962C8B-B14F-4D97-AF65-F5344CB8AC3E}">
        <p14:creationId xmlns:p14="http://schemas.microsoft.com/office/powerpoint/2010/main" val="3980559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94269"/>
            <a:ext cx="9144000" cy="1859464"/>
          </a:xfrm>
        </p:spPr>
        <p:txBody>
          <a:bodyPr>
            <a:normAutofit/>
          </a:bodyPr>
          <a:lstStyle/>
          <a:p>
            <a:r>
              <a:rPr lang="en-US" dirty="0"/>
              <a:t>Connection of the Training to the Organizational Objectives </a:t>
            </a:r>
          </a:p>
        </p:txBody>
      </p:sp>
      <p:sp>
        <p:nvSpPr>
          <p:cNvPr id="3" name="Subtitle 2"/>
          <p:cNvSpPr>
            <a:spLocks noGrp="1"/>
          </p:cNvSpPr>
          <p:nvPr>
            <p:ph type="subTitle" idx="1"/>
          </p:nvPr>
        </p:nvSpPr>
        <p:spPr>
          <a:xfrm>
            <a:off x="1524000" y="2353733"/>
            <a:ext cx="9144000" cy="4009998"/>
          </a:xfrm>
        </p:spPr>
        <p:txBody>
          <a:bodyPr>
            <a:normAutofit/>
          </a:bodyPr>
          <a:lstStyle/>
          <a:p>
            <a:pPr marL="342900" indent="-342900" algn="l">
              <a:buFont typeface="Arial" panose="020B0604020202020204" pitchFamily="34" charset="0"/>
              <a:buChar char="•"/>
            </a:pPr>
            <a:r>
              <a:rPr lang="en-US" dirty="0"/>
              <a:t>Training programs are carried out to improve on the job skills as well as allow the workers to pick up valuable soft skills</a:t>
            </a:r>
          </a:p>
          <a:p>
            <a:pPr marL="342900" indent="-342900" algn="l">
              <a:buFont typeface="Arial" panose="020B0604020202020204" pitchFamily="34" charset="0"/>
              <a:buChar char="•"/>
            </a:pPr>
            <a:r>
              <a:rPr lang="en-US" dirty="0"/>
              <a:t>This enables managers to evaluate the crucial competencies and determine in case they are capabilities individuals should have before job entry</a:t>
            </a:r>
          </a:p>
          <a:p>
            <a:pPr marL="342900" indent="-342900" algn="l">
              <a:buFont typeface="Arial" panose="020B0604020202020204" pitchFamily="34" charset="0"/>
              <a:buChar char="•"/>
            </a:pPr>
            <a:r>
              <a:rPr lang="en-US" dirty="0"/>
              <a:t>Training needs analysis contributes to evaluating competencies and determine performance gaps</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1944443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53017"/>
            <a:ext cx="9144000" cy="1680583"/>
          </a:xfrm>
        </p:spPr>
        <p:txBody>
          <a:bodyPr>
            <a:normAutofit fontScale="90000"/>
          </a:bodyPr>
          <a:lstStyle/>
          <a:p>
            <a:r>
              <a:rPr lang="en-US" dirty="0"/>
              <a:t>Sample of measurable Course Objectives </a:t>
            </a:r>
          </a:p>
        </p:txBody>
      </p:sp>
      <p:sp>
        <p:nvSpPr>
          <p:cNvPr id="3" name="Subtitle 2"/>
          <p:cNvSpPr>
            <a:spLocks noGrp="1"/>
          </p:cNvSpPr>
          <p:nvPr>
            <p:ph type="subTitle" idx="1"/>
          </p:nvPr>
        </p:nvSpPr>
        <p:spPr>
          <a:xfrm>
            <a:off x="1524000" y="2370667"/>
            <a:ext cx="9144000" cy="4288317"/>
          </a:xfrm>
        </p:spPr>
        <p:txBody>
          <a:bodyPr>
            <a:normAutofit/>
          </a:bodyPr>
          <a:lstStyle/>
          <a:p>
            <a:pPr marL="342900" indent="-342900" algn="l">
              <a:buFont typeface="Arial" panose="020B0604020202020204" pitchFamily="34" charset="0"/>
              <a:buChar char="•"/>
            </a:pPr>
            <a:r>
              <a:rPr lang="en-US" dirty="0"/>
              <a:t>Sample of a measurable objective is within two weeks of running an evening personal development program, managers will provide feedback to the workers</a:t>
            </a:r>
          </a:p>
          <a:p>
            <a:pPr marL="342900" indent="-342900" algn="l">
              <a:buFont typeface="Arial" panose="020B0604020202020204" pitchFamily="34" charset="0"/>
              <a:buChar char="•"/>
            </a:pPr>
            <a:r>
              <a:rPr lang="en-US" dirty="0"/>
              <a:t>The objective above ensures that workers understand the importance of the program </a:t>
            </a:r>
          </a:p>
        </p:txBody>
      </p:sp>
    </p:spTree>
    <p:extLst>
      <p:ext uri="{BB962C8B-B14F-4D97-AF65-F5344CB8AC3E}">
        <p14:creationId xmlns:p14="http://schemas.microsoft.com/office/powerpoint/2010/main" val="2637811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Sample of measurable Course Objectives </a:t>
            </a:r>
          </a:p>
        </p:txBody>
      </p:sp>
      <p:sp>
        <p:nvSpPr>
          <p:cNvPr id="3" name="Subtitle 2"/>
          <p:cNvSpPr>
            <a:spLocks noGrp="1"/>
          </p:cNvSpPr>
          <p:nvPr>
            <p:ph type="subTitle" idx="1"/>
          </p:nvPr>
        </p:nvSpPr>
        <p:spPr>
          <a:xfrm>
            <a:off x="1524000" y="3602038"/>
            <a:ext cx="9144000" cy="1841331"/>
          </a:xfrm>
        </p:spPr>
        <p:txBody>
          <a:bodyPr/>
          <a:lstStyle/>
          <a:p>
            <a:pPr marL="342900" indent="-342900" algn="l">
              <a:buFont typeface="Arial" panose="020B0604020202020204" pitchFamily="34" charset="0"/>
              <a:buChar char="•"/>
            </a:pPr>
            <a:r>
              <a:rPr lang="en-US" dirty="0"/>
              <a:t>Managers should ensure a needs analysis is conducted within four months to ensure that the coaching feedback model is effective</a:t>
            </a:r>
          </a:p>
          <a:p>
            <a:pPr marL="342900" indent="-342900" algn="l">
              <a:buFont typeface="Arial" panose="020B0604020202020204" pitchFamily="34" charset="0"/>
              <a:buChar char="•"/>
            </a:pPr>
            <a:r>
              <a:rPr lang="en-US" dirty="0"/>
              <a:t>In this case, managers select a number of team leaders who are responsible for the analysis above </a:t>
            </a:r>
          </a:p>
        </p:txBody>
      </p:sp>
    </p:spTree>
    <p:extLst>
      <p:ext uri="{BB962C8B-B14F-4D97-AF65-F5344CB8AC3E}">
        <p14:creationId xmlns:p14="http://schemas.microsoft.com/office/powerpoint/2010/main" val="2859311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43467"/>
            <a:ext cx="9144000" cy="1185333"/>
          </a:xfrm>
        </p:spPr>
        <p:txBody>
          <a:bodyPr/>
          <a:lstStyle/>
          <a:p>
            <a:r>
              <a:rPr lang="en-US" dirty="0"/>
              <a:t>References </a:t>
            </a:r>
          </a:p>
        </p:txBody>
      </p:sp>
      <p:sp>
        <p:nvSpPr>
          <p:cNvPr id="3" name="Subtitle 2"/>
          <p:cNvSpPr>
            <a:spLocks noGrp="1"/>
          </p:cNvSpPr>
          <p:nvPr>
            <p:ph type="subTitle" idx="1"/>
          </p:nvPr>
        </p:nvSpPr>
        <p:spPr>
          <a:xfrm>
            <a:off x="711200" y="2065867"/>
            <a:ext cx="9956800" cy="4148666"/>
          </a:xfrm>
        </p:spPr>
        <p:txBody>
          <a:bodyPr>
            <a:normAutofit fontScale="85000" lnSpcReduction="10000"/>
          </a:bodyPr>
          <a:lstStyle/>
          <a:p>
            <a:pPr indent="-457200" algn="l"/>
            <a:r>
              <a:rPr lang="en-US" dirty="0"/>
              <a:t>Blankenship, R. (2016). How the most effective managers give feedback. </a:t>
            </a:r>
            <a:r>
              <a:rPr lang="en-US" i="1" dirty="0"/>
              <a:t>Forbes</a:t>
            </a:r>
            <a:r>
              <a:rPr lang="en-US" dirty="0"/>
              <a:t>. Retrieved from </a:t>
            </a:r>
            <a:r>
              <a:rPr lang="en-US" dirty="0">
                <a:hlinkClick r:id="rId2"/>
              </a:rPr>
              <a:t>https://www.forbes.com/sites/forbescoachescouncil/2016/10/21/how-the-most-effective-managers-give-feedback/#5b0b6df546bc</a:t>
            </a:r>
            <a:r>
              <a:rPr lang="en-US" dirty="0"/>
              <a:t>  </a:t>
            </a:r>
          </a:p>
          <a:p>
            <a:pPr indent="-457200" algn="l"/>
            <a:r>
              <a:rPr lang="en-US" dirty="0"/>
              <a:t>Greenberg, C. (2019). How to conduct a training needs analysis. </a:t>
            </a:r>
            <a:r>
              <a:rPr lang="en-US" i="1" dirty="0" err="1"/>
              <a:t>Xpert</a:t>
            </a:r>
            <a:r>
              <a:rPr lang="en-US" i="1" dirty="0"/>
              <a:t> HR</a:t>
            </a:r>
            <a:r>
              <a:rPr lang="en-US" dirty="0"/>
              <a:t>. Retrieved from </a:t>
            </a:r>
            <a:r>
              <a:rPr lang="en-US" dirty="0">
                <a:hlinkClick r:id="rId3"/>
              </a:rPr>
              <a:t>https://www.xperthr.com/how-to/how-to-conduct-a-training-needs-analysis/6716/</a:t>
            </a:r>
            <a:endParaRPr lang="en-US" dirty="0"/>
          </a:p>
          <a:p>
            <a:pPr indent="-457200" algn="l"/>
            <a:r>
              <a:rPr lang="en-US" b="1" dirty="0" err="1"/>
              <a:t>Hadar</a:t>
            </a:r>
            <a:r>
              <a:rPr lang="en-US" b="1" dirty="0"/>
              <a:t>, G. (2015). Learning preferences of millennials in a knowledge-based environment. Proceedings of the European Conference On Intellectual Capital, 141-149. Retrieved from</a:t>
            </a:r>
            <a:r>
              <a:rPr lang="en-US" dirty="0"/>
              <a:t> </a:t>
            </a:r>
            <a:r>
              <a:rPr lang="en-US" i="1" dirty="0"/>
              <a:t>https://libraryresources.columbiasouthern.edu/login?url=http://search.ebscohost.com/login.aspx?direc t=</a:t>
            </a:r>
            <a:r>
              <a:rPr lang="en-US" i="1" dirty="0" err="1"/>
              <a:t>true&amp;db</a:t>
            </a:r>
            <a:r>
              <a:rPr lang="en-US" i="1" dirty="0"/>
              <a:t>=</a:t>
            </a:r>
            <a:r>
              <a:rPr lang="en-US" i="1" dirty="0" err="1"/>
              <a:t>bth&amp;AN</a:t>
            </a:r>
            <a:r>
              <a:rPr lang="en-US" i="1" dirty="0"/>
              <a:t>=101604729&amp;site=</a:t>
            </a:r>
            <a:r>
              <a:rPr lang="en-US" i="1" dirty="0" err="1"/>
              <a:t>ehost-live&amp;scope</a:t>
            </a:r>
            <a:r>
              <a:rPr lang="en-US" i="1" dirty="0"/>
              <a:t>=site</a:t>
            </a:r>
            <a:endParaRPr lang="en-US" dirty="0"/>
          </a:p>
          <a:p>
            <a:pPr indent="-457200" algn="l"/>
            <a:r>
              <a:rPr lang="en-US" dirty="0" err="1"/>
              <a:t>Kedenburg</a:t>
            </a:r>
            <a:r>
              <a:rPr lang="en-US" dirty="0"/>
              <a:t>, G. (2019). Why real-time feedback is the future of employee development.. </a:t>
            </a:r>
            <a:r>
              <a:rPr lang="en-US" i="1" dirty="0"/>
              <a:t>Select International. </a:t>
            </a:r>
            <a:r>
              <a:rPr lang="en-US" dirty="0"/>
              <a:t>Retrieved from </a:t>
            </a:r>
            <a:r>
              <a:rPr lang="en-US" dirty="0">
                <a:hlinkClick r:id="rId4"/>
              </a:rPr>
              <a:t>http://www.selectinternational.com/blog/real-time-feedback-is-the-future-of-employee-development</a:t>
            </a:r>
            <a:r>
              <a:rPr lang="en-US" dirty="0"/>
              <a:t> </a:t>
            </a:r>
          </a:p>
          <a:p>
            <a:pPr algn="l"/>
            <a:r>
              <a:rPr lang="en-US" dirty="0"/>
              <a:t> </a:t>
            </a:r>
          </a:p>
        </p:txBody>
      </p:sp>
    </p:spTree>
    <p:extLst>
      <p:ext uri="{BB962C8B-B14F-4D97-AF65-F5344CB8AC3E}">
        <p14:creationId xmlns:p14="http://schemas.microsoft.com/office/powerpoint/2010/main" val="187276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TotalTime>
  <Words>1795</Words>
  <Application>Microsoft Office PowerPoint</Application>
  <PresentationFormat>Widescreen</PresentationFormat>
  <Paragraphs>93</Paragraphs>
  <Slides>14</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Training and Development Program: Delivering Real Time Coaching Feedback </vt:lpstr>
      <vt:lpstr>To Deliver Real-Time Coaching Feedback </vt:lpstr>
      <vt:lpstr>Coaching Feedback Model </vt:lpstr>
      <vt:lpstr>Why Recommend this Model </vt:lpstr>
      <vt:lpstr>Why Recommend this Model </vt:lpstr>
      <vt:lpstr>Steps to Conduct a Needs Analysis</vt:lpstr>
      <vt:lpstr>Steps to Conduct a Needs Analysis</vt:lpstr>
      <vt:lpstr>Steps to Conduct a Needs Analysis</vt:lpstr>
      <vt:lpstr>Steps to Conduct a Needs Analysis</vt:lpstr>
      <vt:lpstr>Steps to Conduct a Needs Analysis</vt:lpstr>
      <vt:lpstr>Connection of the Training to the Organizational Objectives </vt:lpstr>
      <vt:lpstr>Sample of measurable Course Objectives </vt:lpstr>
      <vt:lpstr>Sample of measurable Course Objectives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and Development Program </dc:title>
  <dc:creator>n</dc:creator>
  <cp:lastModifiedBy>Antony Ouma</cp:lastModifiedBy>
  <cp:revision>122</cp:revision>
  <dcterms:created xsi:type="dcterms:W3CDTF">2019-02-03T11:20:52Z</dcterms:created>
  <dcterms:modified xsi:type="dcterms:W3CDTF">2019-02-03T20:48:32Z</dcterms:modified>
</cp:coreProperties>
</file>